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sldIdLst>
    <p:sldId id="310" r:id="rId2"/>
    <p:sldId id="298" r:id="rId3"/>
    <p:sldId id="259" r:id="rId4"/>
    <p:sldId id="287" r:id="rId5"/>
    <p:sldId id="294" r:id="rId6"/>
    <p:sldId id="295" r:id="rId7"/>
    <p:sldId id="304" r:id="rId8"/>
    <p:sldId id="305" r:id="rId9"/>
    <p:sldId id="306" r:id="rId10"/>
    <p:sldId id="307" r:id="rId11"/>
    <p:sldId id="308" r:id="rId12"/>
    <p:sldId id="309" r:id="rId13"/>
    <p:sldId id="303" r:id="rId14"/>
    <p:sldId id="299" r:id="rId15"/>
  </p:sldIdLst>
  <p:sldSz cx="9144000" cy="6858000" type="screen4x3"/>
  <p:notesSz cx="6858000" cy="9144000"/>
  <p:custDataLst>
    <p:tags r:id="rId17"/>
  </p:custDataLst>
  <p:defaultTextStyle>
    <a:defPPr>
      <a:defRPr lang="fr-L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FF00"/>
    <a:srgbClr val="FF3300"/>
    <a:srgbClr val="006600"/>
    <a:srgbClr val="003300"/>
    <a:srgbClr val="FF00FF"/>
    <a:srgbClr val="0000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44" autoAdjust="0"/>
    <p:restoredTop sz="85980" autoAdjust="0"/>
  </p:normalViewPr>
  <p:slideViewPr>
    <p:cSldViewPr>
      <p:cViewPr varScale="1">
        <p:scale>
          <a:sx n="71" d="100"/>
          <a:sy n="71" d="100"/>
        </p:scale>
        <p:origin x="-78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9A6A9CC-90DD-4480-9C93-5D8C8C725D0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pPr>
              <a:defRPr/>
            </a:pPr>
            <a:fld id="{09A6A9CC-90DD-4480-9C93-5D8C8C725D0B}"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BD20CEE-9B2A-4BFA-B3CD-247795AC8AC4}" type="slidenum">
              <a:rPr lang="en-US"/>
              <a:pPr/>
              <a:t>14</a:t>
            </a:fld>
            <a:endParaRPr 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88769-71DA-4068-8A5C-9A527586BA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63D39-0A86-40B2-91D8-0E7278A255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D5F102-8B9F-4A3B-8D89-C26CCC6689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9AAE0-6BD2-48E4-8C94-AC12B4B663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2F50B-C838-4E69-960B-2E457BFD6E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D2F0C-427B-4C16-AECD-0B1FE9B760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03B7C2-EEBD-478B-80BA-C2E53F8A47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666CCC-AD9C-422C-9814-AD292D2376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E16189-0E88-478E-8D4D-5809C10BE2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0B715C-A5CD-4FE6-B3F8-0DA3E01ABF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E18ED4-1493-4CBC-8355-CEF6B1D34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CFA2962-AB72-440F-9F2D-FFB41BE7B1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D:\GI&#193;O%20&#193;N%20&#272;I&#7878;N%20T&#7916;\Em%20yeu%20truong%20em%20-%20Cao%20Thuy%20Duong.mp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3"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Đạo</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đức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6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6</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Biết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vượt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khó</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trong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tập</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êu đề 1"/>
          <p:cNvSpPr>
            <a:spLocks noGrp="1"/>
          </p:cNvSpPr>
          <p:nvPr>
            <p:ph type="title"/>
          </p:nvPr>
        </p:nvSpPr>
        <p:spPr/>
        <p:txBody>
          <a:bodyPr/>
          <a:lstStyle/>
          <a:p>
            <a:pPr eaLnBrk="1" hangingPunct="1"/>
            <a:endParaRPr lang="en-US" smtClean="0"/>
          </a:p>
        </p:txBody>
      </p:sp>
      <p:sp>
        <p:nvSpPr>
          <p:cNvPr id="11267" name="Nơi giữ chỗ cho Nội dung 2"/>
          <p:cNvSpPr>
            <a:spLocks noGrp="1"/>
          </p:cNvSpPr>
          <p:nvPr>
            <p:ph idx="1"/>
          </p:nvPr>
        </p:nvSpPr>
        <p:spPr/>
        <p:txBody>
          <a:bodyPr/>
          <a:lstStyle/>
          <a:p>
            <a:pPr eaLnBrk="1" hangingPunct="1"/>
            <a:endParaRPr lang="en-US" smtClean="0"/>
          </a:p>
        </p:txBody>
      </p:sp>
      <p:pic>
        <p:nvPicPr>
          <p:cNvPr id="11268" name="Picture 2" descr="C:\Users\admin\Downloads\LINH TINH\BkkK\Bươ điện.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êu đề 1"/>
          <p:cNvSpPr>
            <a:spLocks noGrp="1"/>
          </p:cNvSpPr>
          <p:nvPr>
            <p:ph type="title"/>
          </p:nvPr>
        </p:nvSpPr>
        <p:spPr/>
        <p:txBody>
          <a:bodyPr/>
          <a:lstStyle/>
          <a:p>
            <a:pPr eaLnBrk="1" hangingPunct="1"/>
            <a:endParaRPr lang="en-US" smtClean="0"/>
          </a:p>
        </p:txBody>
      </p:sp>
      <p:sp>
        <p:nvSpPr>
          <p:cNvPr id="12291" name="Nơi giữ chỗ cho Nội dung 2"/>
          <p:cNvSpPr>
            <a:spLocks noGrp="1"/>
          </p:cNvSpPr>
          <p:nvPr>
            <p:ph idx="1"/>
          </p:nvPr>
        </p:nvSpPr>
        <p:spPr/>
        <p:txBody>
          <a:bodyPr/>
          <a:lstStyle/>
          <a:p>
            <a:pPr eaLnBrk="1" hangingPunct="1"/>
            <a:endParaRPr lang="en-US" smtClean="0"/>
          </a:p>
        </p:txBody>
      </p:sp>
      <p:pic>
        <p:nvPicPr>
          <p:cNvPr id="12292" name="Picture 2" descr="C:\Users\admin\Downloads\LINH TINH\BkkK\TU bắc cạn(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êu đề 1"/>
          <p:cNvSpPr>
            <a:spLocks noGrp="1"/>
          </p:cNvSpPr>
          <p:nvPr>
            <p:ph type="title"/>
          </p:nvPr>
        </p:nvSpPr>
        <p:spPr/>
        <p:txBody>
          <a:bodyPr/>
          <a:lstStyle/>
          <a:p>
            <a:pPr eaLnBrk="1" hangingPunct="1"/>
            <a:endParaRPr lang="en-US" smtClean="0"/>
          </a:p>
        </p:txBody>
      </p:sp>
      <p:sp>
        <p:nvSpPr>
          <p:cNvPr id="13315" name="Nơi giữ chỗ cho Nội dung 2"/>
          <p:cNvSpPr>
            <a:spLocks noGrp="1"/>
          </p:cNvSpPr>
          <p:nvPr>
            <p:ph idx="1"/>
          </p:nvPr>
        </p:nvSpPr>
        <p:spPr/>
        <p:txBody>
          <a:bodyPr/>
          <a:lstStyle/>
          <a:p>
            <a:pPr eaLnBrk="1" hangingPunct="1"/>
            <a:endParaRPr lang="en-US" smtClean="0"/>
          </a:p>
        </p:txBody>
      </p:sp>
      <p:pic>
        <p:nvPicPr>
          <p:cNvPr id="13316" name="Picture 2" descr="C:\Users\admin\Downloads\LINH TINH\BkkK\15317855_217330128721671_2111966539250736139_n.jpg"/>
          <p:cNvPicPr>
            <a:picLocks noChangeAspect="1" noChangeArrowheads="1"/>
          </p:cNvPicPr>
          <p:nvPr/>
        </p:nvPicPr>
        <p:blipFill>
          <a:blip r:embed="rId2"/>
          <a:srcRect/>
          <a:stretch>
            <a:fillRect/>
          </a:stretch>
        </p:blipFill>
        <p:spPr bwMode="auto">
          <a:xfrm>
            <a:off x="304800" y="236538"/>
            <a:ext cx="8610600" cy="63928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2209800" y="1828800"/>
            <a:ext cx="4572000" cy="914400"/>
          </a:xfrm>
          <a:prstGeom prst="ellipse">
            <a:avLst/>
          </a:prstGeom>
          <a:solidFill>
            <a:schemeClr val="accent1"/>
          </a:solidFill>
          <a:ln w="9525">
            <a:solidFill>
              <a:schemeClr val="tx1"/>
            </a:solidFill>
            <a:round/>
            <a:headEnd/>
            <a:tailEnd/>
          </a:ln>
        </p:spPr>
        <p:txBody>
          <a:bodyPr wrap="none" anchor="ctr"/>
          <a:lstStyle/>
          <a:p>
            <a:pPr algn="ctr"/>
            <a:r>
              <a:rPr lang="en-US" sz="4000" b="1">
                <a:solidFill>
                  <a:srgbClr val="FF3300"/>
                </a:solidFill>
              </a:rPr>
              <a:t>VỀ NHÀ </a:t>
            </a:r>
          </a:p>
        </p:txBody>
      </p:sp>
      <p:sp>
        <p:nvSpPr>
          <p:cNvPr id="14339" name="Text Box 7"/>
          <p:cNvSpPr txBox="1">
            <a:spLocks noChangeArrowheads="1"/>
          </p:cNvSpPr>
          <p:nvPr/>
        </p:nvSpPr>
        <p:spPr bwMode="auto">
          <a:xfrm>
            <a:off x="2209800" y="3048000"/>
            <a:ext cx="4114800" cy="1200150"/>
          </a:xfrm>
          <a:prstGeom prst="rect">
            <a:avLst/>
          </a:prstGeom>
          <a:noFill/>
          <a:ln w="9525">
            <a:noFill/>
            <a:miter lim="800000"/>
            <a:headEnd/>
            <a:tailEnd/>
          </a:ln>
        </p:spPr>
        <p:txBody>
          <a:bodyPr>
            <a:spAutoFit/>
          </a:bodyPr>
          <a:lstStyle/>
          <a:p>
            <a:r>
              <a:rPr lang="en-US" sz="2400" b="1"/>
              <a:t>Học bài và xem trước bài : </a:t>
            </a:r>
            <a:r>
              <a:rPr lang="en-US" sz="2400" b="1">
                <a:solidFill>
                  <a:srgbClr val="0066FF"/>
                </a:solidFill>
              </a:rPr>
              <a:t>TÂY NGUYÊN</a:t>
            </a:r>
          </a:p>
          <a:p>
            <a:r>
              <a:rPr lang="en-US" sz="2400" b="1"/>
              <a:t>                    ( sgk trang 82 )</a:t>
            </a:r>
          </a:p>
        </p:txBody>
      </p:sp>
      <p:pic>
        <p:nvPicPr>
          <p:cNvPr id="14340" name="Picture 21" descr="j0232133"/>
          <p:cNvPicPr>
            <a:picLocks noChangeAspect="1" noChangeArrowheads="1"/>
          </p:cNvPicPr>
          <p:nvPr/>
        </p:nvPicPr>
        <p:blipFill>
          <a:blip r:embed="rId2"/>
          <a:srcRect/>
          <a:stretch>
            <a:fillRect/>
          </a:stretch>
        </p:blipFill>
        <p:spPr bwMode="auto">
          <a:xfrm>
            <a:off x="3114675" y="3981450"/>
            <a:ext cx="2303463" cy="2198688"/>
          </a:xfrm>
          <a:prstGeom prst="rect">
            <a:avLst/>
          </a:prstGeom>
          <a:noFill/>
          <a:ln w="9525">
            <a:noFill/>
            <a:miter lim="800000"/>
            <a:headEnd/>
            <a:tailEnd/>
          </a:ln>
        </p:spPr>
      </p:pic>
      <p:pic>
        <p:nvPicPr>
          <p:cNvPr id="14341" name="Picture 5" descr="gtbrd013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42" name="Text Box 5"/>
          <p:cNvSpPr txBox="1">
            <a:spLocks noChangeArrowheads="1"/>
          </p:cNvSpPr>
          <p:nvPr/>
        </p:nvSpPr>
        <p:spPr bwMode="auto">
          <a:xfrm>
            <a:off x="2057400" y="2611438"/>
            <a:ext cx="5257800" cy="830262"/>
          </a:xfrm>
          <a:prstGeom prst="rect">
            <a:avLst/>
          </a:prstGeom>
          <a:noFill/>
          <a:ln w="9525">
            <a:noFill/>
            <a:miter lim="800000"/>
            <a:headEnd/>
            <a:tailEnd/>
          </a:ln>
        </p:spPr>
        <p:txBody>
          <a:bodyPr>
            <a:spAutoFit/>
          </a:bodyPr>
          <a:lstStyle/>
          <a:p>
            <a:pPr algn="ctr">
              <a:spcBef>
                <a:spcPct val="50000"/>
              </a:spcBef>
            </a:pPr>
            <a:r>
              <a:rPr lang="en-US" sz="4800" b="1">
                <a:solidFill>
                  <a:srgbClr val="0033CC"/>
                </a:solidFill>
                <a:latin typeface="Times New Roman" pitchFamily="18" charset="0"/>
              </a:rPr>
              <a:t>Củng cố - Dặn dò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1310292322_wallpaper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3" name="WordArt 3"/>
          <p:cNvSpPr>
            <a:spLocks noChangeArrowheads="1" noChangeShapeType="1" noTextEdit="1"/>
          </p:cNvSpPr>
          <p:nvPr/>
        </p:nvSpPr>
        <p:spPr bwMode="auto">
          <a:xfrm>
            <a:off x="609600" y="1295400"/>
            <a:ext cx="7086600" cy="43434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400000" scaled="1"/>
                </a:gradFill>
              </a:rPr>
              <a:t>CHÀO CÁC EM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Em yeu truong em - Cao Thuy Duong.mp3">
            <a:hlinkClick r:id="" action="ppaction://media"/>
          </p:cNvPr>
          <p:cNvPicPr>
            <a:picLocks noRot="1" noChangeAspect="1" noChangeArrowheads="1"/>
          </p:cNvPicPr>
          <p:nvPr>
            <a:audioFile r:link="rId1"/>
          </p:nvPr>
        </p:nvPicPr>
        <p:blipFill>
          <a:blip r:embed="rId3"/>
          <a:srcRect/>
          <a:stretch>
            <a:fillRect/>
          </a:stretch>
        </p:blipFill>
        <p:spPr bwMode="auto">
          <a:xfrm>
            <a:off x="8839200" y="6553200"/>
            <a:ext cx="304800" cy="304800"/>
          </a:xfrm>
          <a:prstGeom prst="rect">
            <a:avLst/>
          </a:prstGeom>
          <a:noFill/>
          <a:ln w="9525">
            <a:noFill/>
            <a:miter lim="800000"/>
            <a:headEnd/>
            <a:tailEnd/>
          </a:ln>
        </p:spPr>
      </p:pic>
      <p:sp>
        <p:nvSpPr>
          <p:cNvPr id="140293" name="Text Box 5"/>
          <p:cNvSpPr txBox="1">
            <a:spLocks noChangeArrowheads="1"/>
          </p:cNvSpPr>
          <p:nvPr/>
        </p:nvSpPr>
        <p:spPr bwMode="auto">
          <a:xfrm>
            <a:off x="457200" y="1828800"/>
            <a:ext cx="8686800" cy="523875"/>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VNI-Times" pitchFamily="2" charset="0"/>
                <a:cs typeface="Times New Roman" pitchFamily="18" charset="0"/>
              </a:rPr>
              <a:t>*</a:t>
            </a:r>
            <a:r>
              <a:rPr lang="fr-LU" sz="2800" b="1">
                <a:solidFill>
                  <a:srgbClr val="0000CC"/>
                </a:solidFill>
                <a:latin typeface="VNI-Times" pitchFamily="2" charset="0"/>
              </a:rPr>
              <a:t> Moãi treû em ñeàu coù quyeàn gì ?</a:t>
            </a:r>
            <a:endParaRPr lang="en-US" sz="2800" b="1">
              <a:solidFill>
                <a:srgbClr val="0000CC"/>
              </a:solidFill>
              <a:latin typeface="VNI-Times" pitchFamily="2" charset="0"/>
              <a:cs typeface="Times New Roman" pitchFamily="18" charset="0"/>
            </a:endParaRPr>
          </a:p>
        </p:txBody>
      </p:sp>
      <p:sp>
        <p:nvSpPr>
          <p:cNvPr id="109574" name="WordArt 6"/>
          <p:cNvSpPr>
            <a:spLocks noChangeArrowheads="1" noChangeShapeType="1" noTextEdit="1"/>
          </p:cNvSpPr>
          <p:nvPr/>
        </p:nvSpPr>
        <p:spPr bwMode="auto">
          <a:xfrm>
            <a:off x="609600" y="304800"/>
            <a:ext cx="7924800" cy="99060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ÔN BÀI </a:t>
            </a:r>
            <a:r>
              <a:rPr lang="vi-VN"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CŨ</a:t>
            </a:r>
          </a:p>
        </p:txBody>
      </p:sp>
      <p:sp>
        <p:nvSpPr>
          <p:cNvPr id="109575" name="Text Box 7"/>
          <p:cNvSpPr txBox="1">
            <a:spLocks noChangeArrowheads="1"/>
          </p:cNvSpPr>
          <p:nvPr/>
        </p:nvSpPr>
        <p:spPr bwMode="auto">
          <a:xfrm>
            <a:off x="457200" y="2514600"/>
            <a:ext cx="8686800" cy="954088"/>
          </a:xfrm>
          <a:prstGeom prst="rect">
            <a:avLst/>
          </a:prstGeom>
          <a:noFill/>
          <a:ln w="9525">
            <a:noFill/>
            <a:miter lim="800000"/>
            <a:headEnd/>
            <a:tailEnd/>
          </a:ln>
        </p:spPr>
        <p:txBody>
          <a:bodyPr>
            <a:spAutoFit/>
          </a:bodyPr>
          <a:lstStyle/>
          <a:p>
            <a:pPr algn="just">
              <a:spcBef>
                <a:spcPct val="50000"/>
              </a:spcBef>
            </a:pPr>
            <a:r>
              <a:rPr lang="fr-LU" sz="2800" b="1">
                <a:solidFill>
                  <a:srgbClr val="006600"/>
                </a:solidFill>
                <a:latin typeface="VNI-Times" pitchFamily="2" charset="0"/>
              </a:rPr>
              <a:t>- Moãi treû em ñeàu coù quyeàn mong muoán, coù yù kieán rieâng veà nhöõng vieäc coù lieân quan ñeán treû em.</a:t>
            </a:r>
            <a:endParaRPr lang="en-US" sz="2800" b="1">
              <a:solidFill>
                <a:srgbClr val="006600"/>
              </a:solidFill>
              <a:latin typeface="VNI-Times" pitchFamily="2" charset="0"/>
            </a:endParaRPr>
          </a:p>
        </p:txBody>
      </p:sp>
      <p:sp>
        <p:nvSpPr>
          <p:cNvPr id="109576" name="Text Box 8"/>
          <p:cNvSpPr txBox="1">
            <a:spLocks noChangeArrowheads="1"/>
          </p:cNvSpPr>
          <p:nvPr/>
        </p:nvSpPr>
        <p:spPr bwMode="auto">
          <a:xfrm>
            <a:off x="381000" y="3581400"/>
            <a:ext cx="8763000" cy="954088"/>
          </a:xfrm>
          <a:prstGeom prst="rect">
            <a:avLst/>
          </a:prstGeom>
          <a:noFill/>
          <a:ln w="9525">
            <a:noFill/>
            <a:miter lim="800000"/>
            <a:headEnd/>
            <a:tailEnd/>
          </a:ln>
        </p:spPr>
        <p:txBody>
          <a:bodyPr>
            <a:spAutoFit/>
          </a:bodyPr>
          <a:lstStyle/>
          <a:p>
            <a:pPr algn="just">
              <a:spcBef>
                <a:spcPct val="50000"/>
              </a:spcBef>
            </a:pPr>
            <a:r>
              <a:rPr lang="fr-LU" sz="2800" b="1">
                <a:solidFill>
                  <a:srgbClr val="0000CC"/>
                </a:solidFill>
                <a:latin typeface="VNI-Times" pitchFamily="2" charset="0"/>
              </a:rPr>
              <a:t>* Em caàn laøm gì ñeå moïi ngöôøi hieåu ñöôïc mong muoán cuûa mình ?</a:t>
            </a:r>
            <a:endParaRPr lang="en-US" sz="2800" b="1">
              <a:solidFill>
                <a:srgbClr val="0000CC"/>
              </a:solidFill>
              <a:latin typeface="VNI-Times" pitchFamily="2" charset="0"/>
            </a:endParaRPr>
          </a:p>
        </p:txBody>
      </p:sp>
      <p:sp>
        <p:nvSpPr>
          <p:cNvPr id="109577" name="Text Box 9"/>
          <p:cNvSpPr txBox="1">
            <a:spLocks noChangeArrowheads="1"/>
          </p:cNvSpPr>
          <p:nvPr/>
        </p:nvSpPr>
        <p:spPr bwMode="auto">
          <a:xfrm>
            <a:off x="381000" y="4876800"/>
            <a:ext cx="8763000" cy="1384300"/>
          </a:xfrm>
          <a:prstGeom prst="rect">
            <a:avLst/>
          </a:prstGeom>
          <a:noFill/>
          <a:ln w="9525">
            <a:noFill/>
            <a:miter lim="800000"/>
            <a:headEnd/>
            <a:tailEnd/>
          </a:ln>
        </p:spPr>
        <p:txBody>
          <a:bodyPr>
            <a:spAutoFit/>
          </a:bodyPr>
          <a:lstStyle/>
          <a:p>
            <a:pPr>
              <a:spcBef>
                <a:spcPct val="50000"/>
              </a:spcBef>
            </a:pPr>
            <a:r>
              <a:rPr lang="en-US" sz="2800" b="1">
                <a:solidFill>
                  <a:srgbClr val="006600"/>
                </a:solidFill>
                <a:latin typeface="VNI-Times" pitchFamily="2" charset="0"/>
              </a:rPr>
              <a:t>- </a:t>
            </a:r>
            <a:r>
              <a:rPr lang="fr-LU" sz="2800" b="1">
                <a:solidFill>
                  <a:srgbClr val="006600"/>
                </a:solidFill>
                <a:latin typeface="VNI-Times" pitchFamily="2" charset="0"/>
              </a:rPr>
              <a:t>Em caàn maïnh daïn chia seû, baøy toû nhöõng yù kieán, mong muoán cuûa mình vôùi nhöõng ngöôøi xung quanh moät caùch roõ raøng, leã ñoä.</a:t>
            </a:r>
            <a:endParaRPr lang="en-US" sz="2800" b="1">
              <a:solidFill>
                <a:srgbClr val="006600"/>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 calcmode="lin" valueType="num">
                                      <p:cBhvr additive="base">
                                        <p:cTn id="7" dur="500" fill="hold"/>
                                        <p:tgtEl>
                                          <p:spTgt spid="109574"/>
                                        </p:tgtEl>
                                        <p:attrNameLst>
                                          <p:attrName>ppt_x</p:attrName>
                                        </p:attrNameLst>
                                      </p:cBhvr>
                                      <p:tavLst>
                                        <p:tav tm="0">
                                          <p:val>
                                            <p:strVal val="#ppt_x"/>
                                          </p:val>
                                        </p:tav>
                                        <p:tav tm="100000">
                                          <p:val>
                                            <p:strVal val="#ppt_x"/>
                                          </p:val>
                                        </p:tav>
                                      </p:tavLst>
                                    </p:anim>
                                    <p:anim calcmode="lin" valueType="num">
                                      <p:cBhvr additive="base">
                                        <p:cTn id="8" dur="500" fill="hold"/>
                                        <p:tgtEl>
                                          <p:spTgt spid="1095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0293"/>
                                        </p:tgtEl>
                                        <p:attrNameLst>
                                          <p:attrName>style.visibility</p:attrName>
                                        </p:attrNameLst>
                                      </p:cBhvr>
                                      <p:to>
                                        <p:strVal val="visible"/>
                                      </p:to>
                                    </p:set>
                                    <p:anim calcmode="discrete" valueType="clr">
                                      <p:cBhvr override="childStyle">
                                        <p:cTn id="13" dur="80"/>
                                        <p:tgtEl>
                                          <p:spTgt spid="14029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0293"/>
                                        </p:tgtEl>
                                        <p:attrNameLst>
                                          <p:attrName>fillcolor</p:attrName>
                                        </p:attrNameLst>
                                      </p:cBhvr>
                                      <p:tavLst>
                                        <p:tav tm="0">
                                          <p:val>
                                            <p:clrVal>
                                              <a:schemeClr val="accent2"/>
                                            </p:clrVal>
                                          </p:val>
                                        </p:tav>
                                        <p:tav tm="50000">
                                          <p:val>
                                            <p:clrVal>
                                              <a:schemeClr val="hlink"/>
                                            </p:clrVal>
                                          </p:val>
                                        </p:tav>
                                      </p:tavLst>
                                    </p:anim>
                                    <p:set>
                                      <p:cBhvr>
                                        <p:cTn id="15" dur="80"/>
                                        <p:tgtEl>
                                          <p:spTgt spid="14029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9575"/>
                                        </p:tgtEl>
                                        <p:attrNameLst>
                                          <p:attrName>style.visibility</p:attrName>
                                        </p:attrNameLst>
                                      </p:cBhvr>
                                      <p:to>
                                        <p:strVal val="visible"/>
                                      </p:to>
                                    </p:set>
                                    <p:anim calcmode="discrete" valueType="clr">
                                      <p:cBhvr override="childStyle">
                                        <p:cTn id="20" dur="80"/>
                                        <p:tgtEl>
                                          <p:spTgt spid="10957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9575"/>
                                        </p:tgtEl>
                                        <p:attrNameLst>
                                          <p:attrName>fillcolor</p:attrName>
                                        </p:attrNameLst>
                                      </p:cBhvr>
                                      <p:tavLst>
                                        <p:tav tm="0">
                                          <p:val>
                                            <p:clrVal>
                                              <a:schemeClr val="accent2"/>
                                            </p:clrVal>
                                          </p:val>
                                        </p:tav>
                                        <p:tav tm="50000">
                                          <p:val>
                                            <p:clrVal>
                                              <a:schemeClr val="hlink"/>
                                            </p:clrVal>
                                          </p:val>
                                        </p:tav>
                                      </p:tavLst>
                                    </p:anim>
                                    <p:set>
                                      <p:cBhvr>
                                        <p:cTn id="22" dur="80"/>
                                        <p:tgtEl>
                                          <p:spTgt spid="109575"/>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09576"/>
                                        </p:tgtEl>
                                        <p:attrNameLst>
                                          <p:attrName>style.visibility</p:attrName>
                                        </p:attrNameLst>
                                      </p:cBhvr>
                                      <p:to>
                                        <p:strVal val="visible"/>
                                      </p:to>
                                    </p:set>
                                    <p:anim calcmode="discrete" valueType="clr">
                                      <p:cBhvr override="childStyle">
                                        <p:cTn id="27" dur="80"/>
                                        <p:tgtEl>
                                          <p:spTgt spid="10957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09576"/>
                                        </p:tgtEl>
                                        <p:attrNameLst>
                                          <p:attrName>fillcolor</p:attrName>
                                        </p:attrNameLst>
                                      </p:cBhvr>
                                      <p:tavLst>
                                        <p:tav tm="0">
                                          <p:val>
                                            <p:clrVal>
                                              <a:schemeClr val="accent2"/>
                                            </p:clrVal>
                                          </p:val>
                                        </p:tav>
                                        <p:tav tm="50000">
                                          <p:val>
                                            <p:clrVal>
                                              <a:schemeClr val="hlink"/>
                                            </p:clrVal>
                                          </p:val>
                                        </p:tav>
                                      </p:tavLst>
                                    </p:anim>
                                    <p:set>
                                      <p:cBhvr>
                                        <p:cTn id="29" dur="80"/>
                                        <p:tgtEl>
                                          <p:spTgt spid="109576"/>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09577"/>
                                        </p:tgtEl>
                                        <p:attrNameLst>
                                          <p:attrName>style.visibility</p:attrName>
                                        </p:attrNameLst>
                                      </p:cBhvr>
                                      <p:to>
                                        <p:strVal val="visible"/>
                                      </p:to>
                                    </p:set>
                                    <p:anim calcmode="discrete" valueType="clr">
                                      <p:cBhvr override="childStyle">
                                        <p:cTn id="34" dur="80"/>
                                        <p:tgtEl>
                                          <p:spTgt spid="109577"/>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9577"/>
                                        </p:tgtEl>
                                        <p:attrNameLst>
                                          <p:attrName>fillcolor</p:attrName>
                                        </p:attrNameLst>
                                      </p:cBhvr>
                                      <p:tavLst>
                                        <p:tav tm="0">
                                          <p:val>
                                            <p:clrVal>
                                              <a:schemeClr val="accent2"/>
                                            </p:clrVal>
                                          </p:val>
                                        </p:tav>
                                        <p:tav tm="50000">
                                          <p:val>
                                            <p:clrVal>
                                              <a:schemeClr val="hlink"/>
                                            </p:clrVal>
                                          </p:val>
                                        </p:tav>
                                      </p:tavLst>
                                    </p:anim>
                                    <p:set>
                                      <p:cBhvr>
                                        <p:cTn id="36" dur="80"/>
                                        <p:tgtEl>
                                          <p:spTgt spid="1095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childTnLst>
        </p:cTn>
      </p:par>
    </p:tnLst>
    <p:bldLst>
      <p:bldP spid="140293" grpId="0"/>
      <p:bldP spid="109574" grpId="0" animBg="1"/>
      <p:bldP spid="109575" grpId="0"/>
      <p:bldP spid="109576" grpId="0"/>
      <p:bldP spid="1095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6" name="Text Box 10"/>
          <p:cNvSpPr txBox="1">
            <a:spLocks noChangeArrowheads="1"/>
          </p:cNvSpPr>
          <p:nvPr/>
        </p:nvSpPr>
        <p:spPr bwMode="auto">
          <a:xfrm>
            <a:off x="533400" y="838200"/>
            <a:ext cx="8610600" cy="954088"/>
          </a:xfrm>
          <a:prstGeom prst="rect">
            <a:avLst/>
          </a:prstGeom>
          <a:noFill/>
          <a:ln w="9525">
            <a:noFill/>
            <a:miter lim="800000"/>
            <a:headEnd/>
            <a:tailEnd/>
          </a:ln>
        </p:spPr>
        <p:txBody>
          <a:bodyPr>
            <a:spAutoFit/>
          </a:bodyPr>
          <a:lstStyle/>
          <a:p>
            <a:r>
              <a:rPr lang="fr-LU" sz="2800" b="1" u="sng">
                <a:solidFill>
                  <a:srgbClr val="0000CC"/>
                </a:solidFill>
                <a:latin typeface="VNI-Times" pitchFamily="2" charset="0"/>
              </a:rPr>
              <a:t>* Hoaït ñoäng 1</a:t>
            </a:r>
            <a:r>
              <a:rPr lang="fr-LU" sz="2800" b="1">
                <a:solidFill>
                  <a:srgbClr val="0000CC"/>
                </a:solidFill>
                <a:latin typeface="VNI-Times" pitchFamily="2" charset="0"/>
              </a:rPr>
              <a:t> : Tieåu phaåm :</a:t>
            </a:r>
            <a:r>
              <a:rPr lang="fr-LU" sz="2800">
                <a:solidFill>
                  <a:srgbClr val="0000CC"/>
                </a:solidFill>
                <a:latin typeface="VNI-Times" pitchFamily="2" charset="0"/>
              </a:rPr>
              <a:t> </a:t>
            </a:r>
            <a:r>
              <a:rPr lang="fr-LU" sz="2800" b="1">
                <a:solidFill>
                  <a:srgbClr val="006600"/>
                </a:solidFill>
                <a:latin typeface="VNI-Times" pitchFamily="2" charset="0"/>
              </a:rPr>
              <a:t>Moät buoåi toái trong gia ñình baïn Hoa.</a:t>
            </a:r>
            <a:endParaRPr lang="en-US" sz="2800">
              <a:solidFill>
                <a:srgbClr val="006600"/>
              </a:solidFill>
              <a:latin typeface="VNI-Times" pitchFamily="2" charset="0"/>
            </a:endParaRPr>
          </a:p>
        </p:txBody>
      </p:sp>
      <p:sp>
        <p:nvSpPr>
          <p:cNvPr id="60428" name="Text Box 12"/>
          <p:cNvSpPr txBox="1">
            <a:spLocks noChangeArrowheads="1"/>
          </p:cNvSpPr>
          <p:nvPr/>
        </p:nvSpPr>
        <p:spPr bwMode="auto">
          <a:xfrm>
            <a:off x="457200" y="2133600"/>
            <a:ext cx="8229600" cy="3540125"/>
          </a:xfrm>
          <a:prstGeom prst="rect">
            <a:avLst/>
          </a:prstGeom>
          <a:noFill/>
          <a:ln w="9525">
            <a:noFill/>
            <a:miter lim="800000"/>
            <a:headEnd/>
            <a:tailEnd/>
          </a:ln>
        </p:spPr>
        <p:txBody>
          <a:bodyPr>
            <a:spAutoFit/>
          </a:bodyPr>
          <a:lstStyle/>
          <a:p>
            <a:pPr lvl="1" algn="just">
              <a:spcBef>
                <a:spcPct val="50000"/>
              </a:spcBef>
            </a:pPr>
            <a:r>
              <a:rPr lang="fr-LU" sz="3200" b="1" u="sng">
                <a:solidFill>
                  <a:srgbClr val="0000CC"/>
                </a:solidFill>
                <a:latin typeface="Times New Roman" pitchFamily="18" charset="0"/>
                <a:cs typeface="Times New Roman" pitchFamily="18" charset="0"/>
              </a:rPr>
              <a:t>- Kết luận</a:t>
            </a:r>
            <a:r>
              <a:rPr lang="fr-LU" sz="3200" b="1">
                <a:solidFill>
                  <a:srgbClr val="0000CC"/>
                </a:solidFill>
                <a:latin typeface="Times New Roman" pitchFamily="18" charset="0"/>
                <a:cs typeface="Times New Roman" pitchFamily="18" charset="0"/>
              </a:rPr>
              <a:t>: Mỗi gia đình có những vấn đề, những khó khăn riêng. Là con cái, các em nên cùng bố mẹ tìm cách giải quyết, nhất là những vấn đề có liên quan đến các em. Ý kiến các em sẽ được bố mẹ lắng nghe và tôn trọng. Đồng thời các em  cũng cần phải biết bày tỏ ý kiến một cách  rõ ràng, lễ độ.</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0426"/>
                                        </p:tgtEl>
                                        <p:attrNameLst>
                                          <p:attrName>style.visibility</p:attrName>
                                        </p:attrNameLst>
                                      </p:cBhvr>
                                      <p:to>
                                        <p:strVal val="visible"/>
                                      </p:to>
                                    </p:set>
                                    <p:anim calcmode="discrete" valueType="clr">
                                      <p:cBhvr override="childStyle">
                                        <p:cTn id="7" dur="80"/>
                                        <p:tgtEl>
                                          <p:spTgt spid="604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426"/>
                                        </p:tgtEl>
                                        <p:attrNameLst>
                                          <p:attrName>fillcolor</p:attrName>
                                        </p:attrNameLst>
                                      </p:cBhvr>
                                      <p:tavLst>
                                        <p:tav tm="0">
                                          <p:val>
                                            <p:clrVal>
                                              <a:schemeClr val="accent2"/>
                                            </p:clrVal>
                                          </p:val>
                                        </p:tav>
                                        <p:tav tm="50000">
                                          <p:val>
                                            <p:clrVal>
                                              <a:schemeClr val="hlink"/>
                                            </p:clrVal>
                                          </p:val>
                                        </p:tav>
                                      </p:tavLst>
                                    </p:anim>
                                    <p:set>
                                      <p:cBhvr>
                                        <p:cTn id="9" dur="80"/>
                                        <p:tgtEl>
                                          <p:spTgt spid="604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0428"/>
                                        </p:tgtEl>
                                        <p:attrNameLst>
                                          <p:attrName>style.visibility</p:attrName>
                                        </p:attrNameLst>
                                      </p:cBhvr>
                                      <p:to>
                                        <p:strVal val="visible"/>
                                      </p:to>
                                    </p:set>
                                    <p:anim calcmode="discrete" valueType="clr">
                                      <p:cBhvr override="childStyle">
                                        <p:cTn id="14" dur="80"/>
                                        <p:tgtEl>
                                          <p:spTgt spid="6042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0428"/>
                                        </p:tgtEl>
                                        <p:attrNameLst>
                                          <p:attrName>fillcolor</p:attrName>
                                        </p:attrNameLst>
                                      </p:cBhvr>
                                      <p:tavLst>
                                        <p:tav tm="0">
                                          <p:val>
                                            <p:clrVal>
                                              <a:schemeClr val="accent2"/>
                                            </p:clrVal>
                                          </p:val>
                                        </p:tav>
                                        <p:tav tm="50000">
                                          <p:val>
                                            <p:clrVal>
                                              <a:schemeClr val="hlink"/>
                                            </p:clrVal>
                                          </p:val>
                                        </p:tav>
                                      </p:tavLst>
                                    </p:anim>
                                    <p:set>
                                      <p:cBhvr>
                                        <p:cTn id="16" dur="80"/>
                                        <p:tgtEl>
                                          <p:spTgt spid="60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604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Text Box 6"/>
          <p:cNvSpPr txBox="1">
            <a:spLocks noChangeArrowheads="1"/>
          </p:cNvSpPr>
          <p:nvPr/>
        </p:nvSpPr>
        <p:spPr bwMode="auto">
          <a:xfrm>
            <a:off x="228600" y="381000"/>
            <a:ext cx="8915400" cy="954088"/>
          </a:xfrm>
          <a:prstGeom prst="rect">
            <a:avLst/>
          </a:prstGeom>
          <a:noFill/>
          <a:ln w="9525">
            <a:noFill/>
            <a:miter lim="800000"/>
            <a:headEnd/>
            <a:tailEnd/>
          </a:ln>
        </p:spPr>
        <p:txBody>
          <a:bodyPr>
            <a:spAutoFit/>
          </a:bodyPr>
          <a:lstStyle/>
          <a:p>
            <a:r>
              <a:rPr lang="fr-LU" sz="2800" b="1" u="sng">
                <a:solidFill>
                  <a:srgbClr val="FF00FF"/>
                </a:solidFill>
                <a:latin typeface="VNI-Times" pitchFamily="2" charset="0"/>
              </a:rPr>
              <a:t>* Hoaït ñoäng 2: </a:t>
            </a:r>
            <a:r>
              <a:rPr lang="fr-LU" sz="2800" b="1">
                <a:solidFill>
                  <a:srgbClr val="006600"/>
                </a:solidFill>
                <a:latin typeface="VNI-Times" pitchFamily="2" charset="0"/>
              </a:rPr>
              <a:t>  </a:t>
            </a:r>
            <a:r>
              <a:rPr lang="fr-LU" sz="2800" b="1">
                <a:solidFill>
                  <a:srgbClr val="006600"/>
                </a:solidFill>
                <a:latin typeface="Times New Roman" pitchFamily="18" charset="0"/>
                <a:cs typeface="Times New Roman" pitchFamily="18" charset="0"/>
              </a:rPr>
              <a:t>Trò chơi : </a:t>
            </a:r>
            <a:r>
              <a:rPr lang="en-US" sz="2800" b="1">
                <a:solidFill>
                  <a:srgbClr val="006600"/>
                </a:solidFill>
                <a:latin typeface="Times New Roman" pitchFamily="18" charset="0"/>
                <a:cs typeface="Times New Roman" pitchFamily="18" charset="0"/>
              </a:rPr>
              <a:t>“Phóng viên”</a:t>
            </a:r>
          </a:p>
          <a:p>
            <a:r>
              <a:rPr lang="fr-LU" sz="2800" b="1">
                <a:solidFill>
                  <a:srgbClr val="006600"/>
                </a:solidFill>
                <a:latin typeface="Times New Roman" pitchFamily="18" charset="0"/>
                <a:cs typeface="Times New Roman" pitchFamily="18" charset="0"/>
              </a:rPr>
              <a:t>       ( Bài tập 3, SGK)</a:t>
            </a:r>
            <a:endParaRPr lang="en-US" sz="2800" b="1">
              <a:latin typeface="Times New Roman" pitchFamily="18" charset="0"/>
              <a:cs typeface="Times New Roman" pitchFamily="18" charset="0"/>
            </a:endParaRPr>
          </a:p>
        </p:txBody>
      </p:sp>
      <p:sp>
        <p:nvSpPr>
          <p:cNvPr id="91146" name="Text Box 10"/>
          <p:cNvSpPr txBox="1">
            <a:spLocks noChangeArrowheads="1"/>
          </p:cNvSpPr>
          <p:nvPr/>
        </p:nvSpPr>
        <p:spPr bwMode="auto">
          <a:xfrm>
            <a:off x="228600" y="1371600"/>
            <a:ext cx="8915400" cy="3540125"/>
          </a:xfrm>
          <a:prstGeom prst="rect">
            <a:avLst/>
          </a:prstGeom>
          <a:noFill/>
          <a:ln w="9525">
            <a:noFill/>
            <a:miter lim="800000"/>
            <a:headEnd/>
            <a:tailEnd/>
          </a:ln>
        </p:spPr>
        <p:txBody>
          <a:bodyPr>
            <a:spAutoFit/>
          </a:bodyPr>
          <a:lstStyle/>
          <a:p>
            <a:pPr lvl="1"/>
            <a:r>
              <a:rPr lang="fr-LU" sz="2800" b="1" u="sng">
                <a:solidFill>
                  <a:srgbClr val="0000CC"/>
                </a:solidFill>
                <a:latin typeface="Times New Roman" pitchFamily="18" charset="0"/>
                <a:cs typeface="Times New Roman" pitchFamily="18" charset="0"/>
              </a:rPr>
              <a:t>- Cách chơi</a:t>
            </a:r>
            <a:r>
              <a:rPr lang="fr-LU" sz="2800" b="1">
                <a:solidFill>
                  <a:srgbClr val="0000CC"/>
                </a:solidFill>
                <a:latin typeface="Times New Roman" pitchFamily="18" charset="0"/>
                <a:cs typeface="Times New Roman" pitchFamily="18" charset="0"/>
              </a:rPr>
              <a:t> : Các bạn trong nhóm phỏng vấn lẫn nhau về những nội dung sau :</a:t>
            </a:r>
          </a:p>
          <a:p>
            <a:pPr lvl="1"/>
            <a:r>
              <a:rPr lang="fr-LU" sz="2800" b="1">
                <a:solidFill>
                  <a:srgbClr val="0000CC"/>
                </a:solidFill>
                <a:latin typeface="Times New Roman" pitchFamily="18" charset="0"/>
                <a:cs typeface="Times New Roman" pitchFamily="18" charset="0"/>
              </a:rPr>
              <a:t>- Tình hình vệ sinh của lớp em, trường em.</a:t>
            </a:r>
          </a:p>
          <a:p>
            <a:pPr lvl="1"/>
            <a:r>
              <a:rPr lang="fr-LU" sz="2800" b="1">
                <a:solidFill>
                  <a:srgbClr val="0000CC"/>
                </a:solidFill>
                <a:latin typeface="Times New Roman" pitchFamily="18" charset="0"/>
                <a:cs typeface="Times New Roman" pitchFamily="18" charset="0"/>
              </a:rPr>
              <a:t>- Nội dung sinh hoạt của lớp em, trường em.</a:t>
            </a:r>
          </a:p>
          <a:p>
            <a:pPr lvl="1"/>
            <a:r>
              <a:rPr lang="fr-LU" sz="2800" b="1">
                <a:solidFill>
                  <a:srgbClr val="0000CC"/>
                </a:solidFill>
                <a:latin typeface="Times New Roman" pitchFamily="18" charset="0"/>
                <a:cs typeface="Times New Roman" pitchFamily="18" charset="0"/>
              </a:rPr>
              <a:t>- Những hoạt động em nuốn được tham gia, những công việc em muốn nhận làm.</a:t>
            </a:r>
          </a:p>
          <a:p>
            <a:pPr lvl="1"/>
            <a:r>
              <a:rPr lang="fr-LU" sz="2800" b="1">
                <a:solidFill>
                  <a:srgbClr val="0000CC"/>
                </a:solidFill>
                <a:latin typeface="Times New Roman" pitchFamily="18" charset="0"/>
                <a:cs typeface="Times New Roman" pitchFamily="18" charset="0"/>
              </a:rPr>
              <a:t>- Địa điểm em muốn được tham quan, du lịch.</a:t>
            </a:r>
          </a:p>
          <a:p>
            <a:pPr lvl="1"/>
            <a:r>
              <a:rPr lang="fr-LU" sz="2800" b="1">
                <a:solidFill>
                  <a:srgbClr val="0000CC"/>
                </a:solidFill>
                <a:latin typeface="Times New Roman" pitchFamily="18" charset="0"/>
                <a:cs typeface="Times New Roman" pitchFamily="18" charset="0"/>
              </a:rPr>
              <a:t>- Dự định của em trong hè này.</a:t>
            </a:r>
            <a:endParaRPr lang="en-US" sz="2800">
              <a:latin typeface="Times New Roman" pitchFamily="18" charset="0"/>
              <a:cs typeface="Times New Roman" pitchFamily="18" charset="0"/>
            </a:endParaRPr>
          </a:p>
        </p:txBody>
      </p:sp>
      <p:sp>
        <p:nvSpPr>
          <p:cNvPr id="91147" name="Text Box 11"/>
          <p:cNvSpPr txBox="1">
            <a:spLocks noChangeArrowheads="1"/>
          </p:cNvSpPr>
          <p:nvPr/>
        </p:nvSpPr>
        <p:spPr bwMode="auto">
          <a:xfrm>
            <a:off x="0" y="5334000"/>
            <a:ext cx="9144000" cy="954088"/>
          </a:xfrm>
          <a:prstGeom prst="rect">
            <a:avLst/>
          </a:prstGeom>
          <a:noFill/>
          <a:ln w="9525">
            <a:noFill/>
            <a:miter lim="800000"/>
            <a:headEnd/>
            <a:tailEnd/>
          </a:ln>
        </p:spPr>
        <p:txBody>
          <a:bodyPr>
            <a:spAutoFit/>
          </a:bodyPr>
          <a:lstStyle/>
          <a:p>
            <a:pPr>
              <a:spcBef>
                <a:spcPct val="50000"/>
              </a:spcBef>
            </a:pPr>
            <a:r>
              <a:rPr lang="fr-LU" sz="2800">
                <a:solidFill>
                  <a:srgbClr val="FF0000"/>
                </a:solidFill>
                <a:latin typeface="VNI-Times" pitchFamily="2" charset="0"/>
                <a:cs typeface="Times New Roman" pitchFamily="18" charset="0"/>
              </a:rPr>
              <a:t>* </a:t>
            </a:r>
            <a:r>
              <a:rPr lang="fr-LU" sz="2800" b="1" u="sng">
                <a:solidFill>
                  <a:srgbClr val="FF0000"/>
                </a:solidFill>
                <a:latin typeface="VNI-Times" pitchFamily="2" charset="0"/>
                <a:cs typeface="Times New Roman" pitchFamily="18" charset="0"/>
              </a:rPr>
              <a:t>Keát luaän</a:t>
            </a:r>
            <a:r>
              <a:rPr lang="fr-LU" sz="2800" b="1">
                <a:solidFill>
                  <a:srgbClr val="FF0000"/>
                </a:solidFill>
                <a:latin typeface="VNI-Times" pitchFamily="2" charset="0"/>
                <a:cs typeface="Times New Roman" pitchFamily="18" charset="0"/>
              </a:rPr>
              <a:t>:</a:t>
            </a:r>
            <a:r>
              <a:rPr lang="fr-LU" sz="2800" b="1">
                <a:solidFill>
                  <a:srgbClr val="006600"/>
                </a:solidFill>
                <a:latin typeface="VNI-Times" pitchFamily="2" charset="0"/>
                <a:cs typeface="Times New Roman" pitchFamily="18" charset="0"/>
              </a:rPr>
              <a:t> Moãi ngöôøi ñeàu coù quyeàn coù nhöõng suy nghó rieâng vaø coù quyeàn baøy toû yù kieán cuûa mình.</a:t>
            </a:r>
            <a:endParaRPr lang="en-US" sz="2800">
              <a:solidFill>
                <a:srgbClr val="006600"/>
              </a:solidFill>
              <a:latin typeface="VNI-Times" pitchFamily="2"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1142"/>
                                        </p:tgtEl>
                                        <p:attrNameLst>
                                          <p:attrName>style.visibility</p:attrName>
                                        </p:attrNameLst>
                                      </p:cBhvr>
                                      <p:to>
                                        <p:strVal val="visible"/>
                                      </p:to>
                                    </p:set>
                                    <p:anim calcmode="discrete" valueType="clr">
                                      <p:cBhvr override="childStyle">
                                        <p:cTn id="7" dur="80"/>
                                        <p:tgtEl>
                                          <p:spTgt spid="911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42"/>
                                        </p:tgtEl>
                                        <p:attrNameLst>
                                          <p:attrName>fillcolor</p:attrName>
                                        </p:attrNameLst>
                                      </p:cBhvr>
                                      <p:tavLst>
                                        <p:tav tm="0">
                                          <p:val>
                                            <p:clrVal>
                                              <a:schemeClr val="accent2"/>
                                            </p:clrVal>
                                          </p:val>
                                        </p:tav>
                                        <p:tav tm="50000">
                                          <p:val>
                                            <p:clrVal>
                                              <a:schemeClr val="hlink"/>
                                            </p:clrVal>
                                          </p:val>
                                        </p:tav>
                                      </p:tavLst>
                                    </p:anim>
                                    <p:set>
                                      <p:cBhvr>
                                        <p:cTn id="9" dur="80"/>
                                        <p:tgtEl>
                                          <p:spTgt spid="9114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1146"/>
                                        </p:tgtEl>
                                        <p:attrNameLst>
                                          <p:attrName>style.visibility</p:attrName>
                                        </p:attrNameLst>
                                      </p:cBhvr>
                                      <p:to>
                                        <p:strVal val="visible"/>
                                      </p:to>
                                    </p:set>
                                    <p:anim calcmode="discrete" valueType="clr">
                                      <p:cBhvr override="childStyle">
                                        <p:cTn id="14" dur="80"/>
                                        <p:tgtEl>
                                          <p:spTgt spid="911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146"/>
                                        </p:tgtEl>
                                        <p:attrNameLst>
                                          <p:attrName>fillcolor</p:attrName>
                                        </p:attrNameLst>
                                      </p:cBhvr>
                                      <p:tavLst>
                                        <p:tav tm="0">
                                          <p:val>
                                            <p:clrVal>
                                              <a:schemeClr val="accent2"/>
                                            </p:clrVal>
                                          </p:val>
                                        </p:tav>
                                        <p:tav tm="50000">
                                          <p:val>
                                            <p:clrVal>
                                              <a:schemeClr val="hlink"/>
                                            </p:clrVal>
                                          </p:val>
                                        </p:tav>
                                      </p:tavLst>
                                    </p:anim>
                                    <p:set>
                                      <p:cBhvr>
                                        <p:cTn id="16" dur="80"/>
                                        <p:tgtEl>
                                          <p:spTgt spid="911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1147"/>
                                        </p:tgtEl>
                                        <p:attrNameLst>
                                          <p:attrName>style.visibility</p:attrName>
                                        </p:attrNameLst>
                                      </p:cBhvr>
                                      <p:to>
                                        <p:strVal val="visible"/>
                                      </p:to>
                                    </p:set>
                                    <p:anim calcmode="discrete" valueType="clr">
                                      <p:cBhvr override="childStyle">
                                        <p:cTn id="21" dur="80"/>
                                        <p:tgtEl>
                                          <p:spTgt spid="9114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1147"/>
                                        </p:tgtEl>
                                        <p:attrNameLst>
                                          <p:attrName>fillcolor</p:attrName>
                                        </p:attrNameLst>
                                      </p:cBhvr>
                                      <p:tavLst>
                                        <p:tav tm="0">
                                          <p:val>
                                            <p:clrVal>
                                              <a:schemeClr val="accent2"/>
                                            </p:clrVal>
                                          </p:val>
                                        </p:tav>
                                        <p:tav tm="50000">
                                          <p:val>
                                            <p:clrVal>
                                              <a:schemeClr val="hlink"/>
                                            </p:clrVal>
                                          </p:val>
                                        </p:tav>
                                      </p:tavLst>
                                    </p:anim>
                                    <p:set>
                                      <p:cBhvr>
                                        <p:cTn id="23" dur="80"/>
                                        <p:tgtEl>
                                          <p:spTgt spid="911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91146" grpId="0"/>
      <p:bldP spid="911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84150" y="371475"/>
            <a:ext cx="9144000" cy="641350"/>
          </a:xfrm>
          <a:prstGeom prst="rect">
            <a:avLst/>
          </a:prstGeom>
          <a:noFill/>
          <a:ln w="9525">
            <a:noFill/>
            <a:miter lim="800000"/>
            <a:headEnd/>
            <a:tailEnd/>
          </a:ln>
        </p:spPr>
        <p:txBody>
          <a:bodyPr>
            <a:spAutoFit/>
          </a:bodyPr>
          <a:lstStyle/>
          <a:p>
            <a:pPr lvl="1" algn="just">
              <a:spcBef>
                <a:spcPct val="20000"/>
              </a:spcBef>
            </a:pPr>
            <a:r>
              <a:rPr lang="fr-LU" sz="3600">
                <a:solidFill>
                  <a:srgbClr val="0000CC"/>
                </a:solidFill>
                <a:latin typeface="VNI-Times" pitchFamily="2" charset="0"/>
              </a:rPr>
              <a:t>                     </a:t>
            </a:r>
            <a:endParaRPr lang="fr-LU" sz="2800" b="1">
              <a:solidFill>
                <a:srgbClr val="0000CC"/>
              </a:solidFill>
              <a:latin typeface="Times New Roman" pitchFamily="18" charset="0"/>
            </a:endParaRPr>
          </a:p>
        </p:txBody>
      </p:sp>
      <p:sp>
        <p:nvSpPr>
          <p:cNvPr id="6147" name="Text Box 5"/>
          <p:cNvSpPr txBox="1">
            <a:spLocks noChangeArrowheads="1"/>
          </p:cNvSpPr>
          <p:nvPr/>
        </p:nvSpPr>
        <p:spPr bwMode="auto">
          <a:xfrm>
            <a:off x="0" y="990600"/>
            <a:ext cx="8839200" cy="5508625"/>
          </a:xfrm>
          <a:prstGeom prst="rect">
            <a:avLst/>
          </a:prstGeom>
          <a:noFill/>
          <a:ln w="9525">
            <a:noFill/>
            <a:miter lim="800000"/>
            <a:headEnd/>
            <a:tailEnd/>
          </a:ln>
        </p:spPr>
        <p:txBody>
          <a:bodyPr>
            <a:spAutoFit/>
          </a:bodyPr>
          <a:lstStyle/>
          <a:p>
            <a:pPr lvl="1" algn="just"/>
            <a:r>
              <a:rPr lang="fr-LU" sz="3200" b="1" u="sng">
                <a:solidFill>
                  <a:srgbClr val="FF00FF"/>
                </a:solidFill>
                <a:latin typeface="Times New Roman" pitchFamily="18" charset="0"/>
                <a:cs typeface="Times New Roman" pitchFamily="18" charset="0"/>
              </a:rPr>
              <a:t>Kết luận  chung</a:t>
            </a:r>
            <a:r>
              <a:rPr lang="fr-LU" sz="3200" b="1">
                <a:solidFill>
                  <a:srgbClr val="FF00FF"/>
                </a:solidFill>
                <a:latin typeface="Times New Roman" pitchFamily="18" charset="0"/>
                <a:cs typeface="Times New Roman" pitchFamily="18" charset="0"/>
              </a:rPr>
              <a:t> :</a:t>
            </a:r>
          </a:p>
          <a:p>
            <a:pPr lvl="1" algn="just"/>
            <a:r>
              <a:rPr lang="fr-LU" sz="3200" b="1">
                <a:solidFill>
                  <a:srgbClr val="0000CC"/>
                </a:solidFill>
                <a:latin typeface="Times New Roman" pitchFamily="18" charset="0"/>
                <a:cs typeface="Times New Roman" pitchFamily="18" charset="0"/>
              </a:rPr>
              <a:t>- Trẻ em có quyền có ý kiến và trình bày ý kiến về những vấn đề có liên quan đến trẻ  em.</a:t>
            </a:r>
          </a:p>
          <a:p>
            <a:pPr lvl="1" algn="just"/>
            <a:r>
              <a:rPr lang="fr-LU" sz="3200" b="1">
                <a:solidFill>
                  <a:srgbClr val="0000CC"/>
                </a:solidFill>
                <a:latin typeface="Times New Roman" pitchFamily="18" charset="0"/>
                <a:cs typeface="Times New Roman" pitchFamily="18" charset="0"/>
              </a:rPr>
              <a:t>- Ý kiến của trẻ em cần được tôn trọng. Tuy nhiên không phải ý kiến nào của trẻ em cũng phải được thực hiện mà chỉ có những ý kiến phù hợp với điều kiện hoàn cảnh của gia đình, của đất nước và có lợi cho sự phát triển của trẻ em. </a:t>
            </a:r>
          </a:p>
          <a:p>
            <a:pPr lvl="1" algn="just"/>
            <a:r>
              <a:rPr lang="fr-LU" sz="3200" b="1">
                <a:solidFill>
                  <a:srgbClr val="0000CC"/>
                </a:solidFill>
                <a:latin typeface="Times New Roman" pitchFamily="18" charset="0"/>
                <a:cs typeface="Times New Roman" pitchFamily="18" charset="0"/>
              </a:rPr>
              <a:t>- Trẻ em cũng cần biết lắng nghe và tôn trọng ý kiến của người khác.</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304800" y="1752600"/>
            <a:ext cx="8534400" cy="1323975"/>
          </a:xfrm>
          <a:prstGeom prst="rect">
            <a:avLst/>
          </a:prstGeom>
          <a:noFill/>
          <a:ln w="9525">
            <a:noFill/>
            <a:miter lim="800000"/>
            <a:headEnd/>
            <a:tailEnd/>
          </a:ln>
        </p:spPr>
        <p:txBody>
          <a:bodyPr>
            <a:spAutoFit/>
          </a:bodyPr>
          <a:lstStyle/>
          <a:p>
            <a:pPr algn="just">
              <a:spcBef>
                <a:spcPct val="25000"/>
              </a:spcBef>
              <a:buFontTx/>
              <a:buChar char="•"/>
            </a:pPr>
            <a:r>
              <a:rPr lang="fr-LU" sz="4000" b="1">
                <a:solidFill>
                  <a:srgbClr val="0000CC"/>
                </a:solidFill>
                <a:latin typeface="VNI-Times" pitchFamily="2" charset="0"/>
              </a:rPr>
              <a:t>* Em coù nhaän xeùt gì veà moâi tröôøng ôû ñòa phöông em ? </a:t>
            </a:r>
          </a:p>
        </p:txBody>
      </p:sp>
      <p:sp>
        <p:nvSpPr>
          <p:cNvPr id="100360" name="Text Box 8"/>
          <p:cNvSpPr txBox="1">
            <a:spLocks noChangeArrowheads="1"/>
          </p:cNvSpPr>
          <p:nvPr/>
        </p:nvSpPr>
        <p:spPr bwMode="auto">
          <a:xfrm>
            <a:off x="152400" y="3581400"/>
            <a:ext cx="8991600" cy="708025"/>
          </a:xfrm>
          <a:prstGeom prst="rect">
            <a:avLst/>
          </a:prstGeom>
          <a:noFill/>
          <a:ln w="9525">
            <a:noFill/>
            <a:miter lim="800000"/>
            <a:headEnd/>
            <a:tailEnd/>
          </a:ln>
        </p:spPr>
        <p:txBody>
          <a:bodyPr>
            <a:spAutoFit/>
          </a:bodyPr>
          <a:lstStyle/>
          <a:p>
            <a:pPr>
              <a:spcBef>
                <a:spcPct val="50000"/>
              </a:spcBef>
            </a:pPr>
            <a:r>
              <a:rPr lang="fr-LU" sz="4000" b="1">
                <a:solidFill>
                  <a:srgbClr val="0000CC"/>
                </a:solidFill>
                <a:latin typeface="Times New Roman" pitchFamily="18" charset="0"/>
                <a:cs typeface="Times New Roman" pitchFamily="18" charset="0"/>
              </a:rPr>
              <a:t>* Em hãy bày tỏ ý kiến về vấn đề này.</a:t>
            </a:r>
            <a:endParaRPr lang="en-US" sz="40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500" fill="hold"/>
                                        <p:tgtEl>
                                          <p:spTgt spid="100356"/>
                                        </p:tgtEl>
                                        <p:attrNameLst>
                                          <p:attrName>ppt_w</p:attrName>
                                        </p:attrNameLst>
                                      </p:cBhvr>
                                      <p:tavLst>
                                        <p:tav tm="0">
                                          <p:val>
                                            <p:fltVal val="0"/>
                                          </p:val>
                                        </p:tav>
                                        <p:tav tm="100000">
                                          <p:val>
                                            <p:strVal val="#ppt_w"/>
                                          </p:val>
                                        </p:tav>
                                      </p:tavLst>
                                    </p:anim>
                                    <p:anim calcmode="lin" valueType="num">
                                      <p:cBhvr>
                                        <p:cTn id="8" dur="500" fill="hold"/>
                                        <p:tgtEl>
                                          <p:spTgt spid="100356"/>
                                        </p:tgtEl>
                                        <p:attrNameLst>
                                          <p:attrName>ppt_h</p:attrName>
                                        </p:attrNameLst>
                                      </p:cBhvr>
                                      <p:tavLst>
                                        <p:tav tm="0">
                                          <p:val>
                                            <p:fltVal val="0"/>
                                          </p:val>
                                        </p:tav>
                                        <p:tav tm="100000">
                                          <p:val>
                                            <p:strVal val="#ppt_h"/>
                                          </p:val>
                                        </p:tav>
                                      </p:tavLst>
                                    </p:anim>
                                    <p:animEffect transition="in" filter="fade">
                                      <p:cBhvr>
                                        <p:cTn id="9" dur="500"/>
                                        <p:tgtEl>
                                          <p:spTgt spid="100356"/>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0360"/>
                                        </p:tgtEl>
                                        <p:attrNameLst>
                                          <p:attrName>style.visibility</p:attrName>
                                        </p:attrNameLst>
                                      </p:cBhvr>
                                      <p:to>
                                        <p:strVal val="visible"/>
                                      </p:to>
                                    </p:set>
                                    <p:anim calcmode="discrete" valueType="clr">
                                      <p:cBhvr override="childStyle">
                                        <p:cTn id="14" dur="80"/>
                                        <p:tgtEl>
                                          <p:spTgt spid="10036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0360"/>
                                        </p:tgtEl>
                                        <p:attrNameLst>
                                          <p:attrName>fillcolor</p:attrName>
                                        </p:attrNameLst>
                                      </p:cBhvr>
                                      <p:tavLst>
                                        <p:tav tm="0">
                                          <p:val>
                                            <p:clrVal>
                                              <a:schemeClr val="accent2"/>
                                            </p:clrVal>
                                          </p:val>
                                        </p:tav>
                                        <p:tav tm="50000">
                                          <p:val>
                                            <p:clrVal>
                                              <a:schemeClr val="hlink"/>
                                            </p:clrVal>
                                          </p:val>
                                        </p:tav>
                                      </p:tavLst>
                                    </p:anim>
                                    <p:set>
                                      <p:cBhvr>
                                        <p:cTn id="16" dur="80"/>
                                        <p:tgtEl>
                                          <p:spTgt spid="100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êu đề 1"/>
          <p:cNvSpPr>
            <a:spLocks noGrp="1"/>
          </p:cNvSpPr>
          <p:nvPr>
            <p:ph type="title"/>
          </p:nvPr>
        </p:nvSpPr>
        <p:spPr/>
        <p:txBody>
          <a:bodyPr/>
          <a:lstStyle/>
          <a:p>
            <a:pPr eaLnBrk="1" hangingPunct="1"/>
            <a:endParaRPr lang="en-US" smtClean="0"/>
          </a:p>
        </p:txBody>
      </p:sp>
      <p:sp>
        <p:nvSpPr>
          <p:cNvPr id="8195" name="Nơi giữ chỗ cho Nội dung 2"/>
          <p:cNvSpPr>
            <a:spLocks noGrp="1"/>
          </p:cNvSpPr>
          <p:nvPr>
            <p:ph idx="1"/>
          </p:nvPr>
        </p:nvSpPr>
        <p:spPr/>
        <p:txBody>
          <a:bodyPr/>
          <a:lstStyle/>
          <a:p>
            <a:pPr eaLnBrk="1" hangingPunct="1"/>
            <a:endParaRPr lang="en-US" smtClean="0"/>
          </a:p>
        </p:txBody>
      </p:sp>
      <p:pic>
        <p:nvPicPr>
          <p:cNvPr id="8196" name="Picture 2" descr="C:\Users\admin\Downloads\LINH TINH\BkkK\10532423_1470248599885772_1713919815444513972_o.jpg"/>
          <p:cNvPicPr>
            <a:picLocks noChangeAspect="1" noChangeArrowheads="1"/>
          </p:cNvPicPr>
          <p:nvPr/>
        </p:nvPicPr>
        <p:blipFill>
          <a:blip r:embed="rId2"/>
          <a:srcRect/>
          <a:stretch>
            <a:fillRect/>
          </a:stretch>
        </p:blipFill>
        <p:spPr bwMode="auto">
          <a:xfrm>
            <a:off x="-5181600" y="-2419350"/>
            <a:ext cx="19507200" cy="116967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êu đề 1"/>
          <p:cNvSpPr>
            <a:spLocks noGrp="1"/>
          </p:cNvSpPr>
          <p:nvPr>
            <p:ph type="title"/>
          </p:nvPr>
        </p:nvSpPr>
        <p:spPr/>
        <p:txBody>
          <a:bodyPr/>
          <a:lstStyle/>
          <a:p>
            <a:pPr eaLnBrk="1" hangingPunct="1"/>
            <a:endParaRPr lang="en-US" smtClean="0"/>
          </a:p>
        </p:txBody>
      </p:sp>
      <p:sp>
        <p:nvSpPr>
          <p:cNvPr id="9219" name="Nơi giữ chỗ cho Nội dung 2"/>
          <p:cNvSpPr>
            <a:spLocks noGrp="1"/>
          </p:cNvSpPr>
          <p:nvPr>
            <p:ph idx="1"/>
          </p:nvPr>
        </p:nvSpPr>
        <p:spPr/>
        <p:txBody>
          <a:bodyPr/>
          <a:lstStyle/>
          <a:p>
            <a:pPr eaLnBrk="1" hangingPunct="1"/>
            <a:endParaRPr lang="en-US" smtClean="0"/>
          </a:p>
        </p:txBody>
      </p:sp>
      <p:pic>
        <p:nvPicPr>
          <p:cNvPr id="9220" name="Picture 2" descr="C:\Users\admin\Downloads\LINH TINH\BkkK\23658813_2008715616037269_5832760989343430097_n.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êu đề 1"/>
          <p:cNvSpPr>
            <a:spLocks noGrp="1"/>
          </p:cNvSpPr>
          <p:nvPr>
            <p:ph type="title"/>
          </p:nvPr>
        </p:nvSpPr>
        <p:spPr/>
        <p:txBody>
          <a:bodyPr/>
          <a:lstStyle/>
          <a:p>
            <a:pPr eaLnBrk="1" hangingPunct="1"/>
            <a:endParaRPr lang="en-US" smtClean="0"/>
          </a:p>
        </p:txBody>
      </p:sp>
      <p:sp>
        <p:nvSpPr>
          <p:cNvPr id="10243" name="Nơi giữ chỗ cho Nội dung 2"/>
          <p:cNvSpPr>
            <a:spLocks noGrp="1"/>
          </p:cNvSpPr>
          <p:nvPr>
            <p:ph idx="1"/>
          </p:nvPr>
        </p:nvSpPr>
        <p:spPr/>
        <p:txBody>
          <a:bodyPr/>
          <a:lstStyle/>
          <a:p>
            <a:pPr eaLnBrk="1" hangingPunct="1"/>
            <a:endParaRPr lang="en-US" smtClean="0"/>
          </a:p>
        </p:txBody>
      </p:sp>
      <p:pic>
        <p:nvPicPr>
          <p:cNvPr id="10244" name="Picture 2" descr="C:\Users\admin\Downloads\LINH TINH\BkkK\11026207_1623095651267732_3734361980160766869_n.jpg"/>
          <p:cNvPicPr>
            <a:picLocks noChangeAspect="1" noChangeArrowheads="1"/>
          </p:cNvPicPr>
          <p:nvPr/>
        </p:nvPicPr>
        <p:blipFill>
          <a:blip r:embed="rId2"/>
          <a:srcRect/>
          <a:stretch>
            <a:fillRect/>
          </a:stretch>
        </p:blipFill>
        <p:spPr bwMode="auto">
          <a:xfrm>
            <a:off x="0" y="371475"/>
            <a:ext cx="9144000" cy="611505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OLETID" val="12426601"/>
  <p:tag name="VIOLETTITLE" val="Bài 3. Biết bày tỏ ý kiến"/>
  <p:tag name="VIOLETLESSON" val="3"/>
  <p:tag name="VIOLETCATID" val="2225"/>
  <p:tag name="VIOLETSUBJECT" val="Đạo đức 4"/>
  <p:tag name="VIOLETAUTHORID" val="9311753"/>
  <p:tag name="VIOLETAUTHORNAME" val="Lê Thị Nga"/>
  <p:tag name="VIOLETAUTHORAVATAR" val="no_avatar.jpg"/>
  <p:tag name="VIOLETAUTHORADDRESS" val="Trường Tiểu Học Phùng Chí Kiên  - Tỉnh Bắc Kạn"/>
  <p:tag name="VIOLETDATE" val="2018-09-29 16:41:41"/>
  <p:tag name="VIOLETHIT" val="103"/>
  <p:tag name="VIOLETLIKE"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TotalTime>
  <Words>496</Words>
  <Application>Microsoft PowerPoint</Application>
  <PresentationFormat>On-screen Show (4:3)</PresentationFormat>
  <Paragraphs>36</Paragraphs>
  <Slides>14</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VNI-Times</vt:lpstr>
      <vt:lpstr>Times New Roman</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NgocHan</dc:creator>
  <cp:lastModifiedBy>Computer</cp:lastModifiedBy>
  <cp:revision>68</cp:revision>
  <dcterms:created xsi:type="dcterms:W3CDTF">2009-07-14T20:33:09Z</dcterms:created>
  <dcterms:modified xsi:type="dcterms:W3CDTF">2018-10-05T05:59:55Z</dcterms:modified>
</cp:coreProperties>
</file>